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52" r:id="rId3"/>
    <p:sldId id="349" r:id="rId4"/>
    <p:sldId id="344" r:id="rId5"/>
    <p:sldId id="347" r:id="rId6"/>
    <p:sldId id="351" r:id="rId7"/>
    <p:sldId id="353" r:id="rId8"/>
    <p:sldId id="346" r:id="rId9"/>
    <p:sldId id="354" r:id="rId10"/>
    <p:sldId id="348" r:id="rId11"/>
    <p:sldId id="350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1322C8-9E98-76FC-74A1-A02C34C0B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A336481-E1AA-F47A-58EB-8F80E8161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41507F-1895-C3C8-2F98-F18676DF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154A36-180C-1F77-1282-7EA8B3DCA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213C3C-82AB-2B54-679A-6AEFAD9B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613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2BF8F9-249C-3999-9424-FF21258D9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3F91EA5-F4DA-F8FC-CEF6-AAC15B337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931719-BDCB-59B3-7D26-A550E159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BED645-4A62-8654-37B6-056F2D6A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2BF808-1B73-01A8-CC49-2869555F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27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AF0D7FF-DD68-D879-DF64-D42CFCAC0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D91D1B0-1566-BAE8-34F8-C5BDD30BD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E19EC7-7EB9-065B-FB8D-7553E291B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FBD617-1DA5-BFC3-2D56-D45085E5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A3C69F-DED7-FD99-2CEF-1583341C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72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tellys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D6363-861D-4B75-8BA5-EBB9ACF8E4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AC612F-14F8-4A54-B580-019260AD42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3510" y="1978415"/>
            <a:ext cx="7002523" cy="4297028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103004" y="3223783"/>
            <a:ext cx="6110741" cy="1346618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4049" b="1">
                <a:solidFill>
                  <a:srgbClr val="367B55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5103004" y="4691900"/>
            <a:ext cx="6110741" cy="621672"/>
          </a:xfrm>
        </p:spPr>
        <p:txBody>
          <a:bodyPr>
            <a:normAutofit/>
          </a:bodyPr>
          <a:lstStyle>
            <a:lvl1pPr marL="0" indent="0" algn="l">
              <a:lnSpc>
                <a:spcPts val="2250"/>
              </a:lnSpc>
              <a:buNone/>
              <a:defRPr sz="1800" b="0" baseline="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  <a:lvl2pPr marL="456919" indent="0" algn="ctr">
              <a:buNone/>
              <a:defRPr sz="1999"/>
            </a:lvl2pPr>
            <a:lvl3pPr marL="913838" indent="0" algn="ctr">
              <a:buNone/>
              <a:defRPr sz="1799"/>
            </a:lvl3pPr>
            <a:lvl4pPr marL="1370756" indent="0" algn="ctr">
              <a:buNone/>
              <a:defRPr sz="1599"/>
            </a:lvl4pPr>
            <a:lvl5pPr marL="1827675" indent="0" algn="ctr">
              <a:buNone/>
              <a:defRPr sz="1599"/>
            </a:lvl5pPr>
            <a:lvl6pPr marL="2284594" indent="0" algn="ctr">
              <a:buNone/>
              <a:defRPr sz="1599"/>
            </a:lvl6pPr>
            <a:lvl7pPr marL="2741512" indent="0" algn="ctr">
              <a:buNone/>
              <a:defRPr sz="1599"/>
            </a:lvl7pPr>
            <a:lvl8pPr marL="3198431" indent="0" algn="ctr">
              <a:buNone/>
              <a:defRPr sz="1599"/>
            </a:lvl8pPr>
            <a:lvl9pPr marL="3655350" indent="0" algn="ctr">
              <a:buNone/>
              <a:defRPr sz="1599"/>
            </a:lvl9pPr>
          </a:lstStyle>
          <a:p>
            <a:r>
              <a:rPr lang="nb-NO" dirty="0"/>
              <a:t>Tittel Navn </a:t>
            </a:r>
            <a:r>
              <a:rPr lang="nb-NO" dirty="0" err="1"/>
              <a:t>Navnesen</a:t>
            </a:r>
            <a:r>
              <a:rPr lang="nb-NO" dirty="0"/>
              <a:t> | </a:t>
            </a:r>
            <a:r>
              <a:rPr lang="nb-NO" dirty="0" err="1"/>
              <a:t>dd</a:t>
            </a:r>
            <a:r>
              <a:rPr lang="nb-NO" dirty="0"/>
              <a:t>. MMM </a:t>
            </a:r>
            <a:r>
              <a:rPr lang="nb-NO" dirty="0" err="1"/>
              <a:t>åååå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356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CC451-A752-2909-BC05-6EA6EC01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A42159-531F-8C45-1A4A-E7BB68F39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12B5C6-54F1-DBC7-E302-7C5DF5CA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D5D7B6-81DE-7CA2-F995-0130B7CC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541321-FD16-BDBA-BC1A-913189B0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2693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EC05C1-8F7A-4ECA-F947-6EDAD416E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0EF98F7-97C1-C735-70E1-9F96837F8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E2DD60-E434-CA0F-E47C-363B77AB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A1CD596-6D60-4B8A-88E6-232C9051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239BBC-2F58-DDE6-5F6D-2AB270A0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126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8A796F-C595-3B37-591C-BA4242B54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78FD4C-A569-46A5-5AC1-2B5DD8B77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B2F651C-0B71-EB9B-E39F-DA2383A4C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D2ABADF-9638-02D0-DCEF-1F953C0F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B744D77-1926-191A-A2DA-55DAD5A8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F7AFA9-47CA-71BB-E291-79B391D8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730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62FE6D-B1CD-30B3-A0D9-B4F66456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4E22214-F9D6-F62A-E294-95B204483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0174E27-17FC-61EA-BB94-5D1111CEF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942632A-8859-7D53-8FAD-ABD8EA680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83BCDF5-CCFD-5BE5-38FB-508311810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5D800E1-93C6-897F-D67C-B373002F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170C698-D68F-6022-69EC-991BA106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08F1B24-14BA-CB7C-14B3-A7F3EFEC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092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B004B2-AD81-023E-E5AE-F9B3CDE1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CE12D1F-34ED-2C15-C997-B543E8F2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732E789-8C40-F645-CDCB-B5109B5D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B44EA7-2882-7832-7C0F-0F82A9C6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999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55881FD-D9A9-3ECB-78DF-2804F756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4853C6B-538F-288A-7267-DA0ABB16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40BA6AA-200C-506C-5B57-684BB6D7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156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0B73F9-900C-CE3E-DE98-575614DC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7A2354-D646-8B8D-3E4D-994F60E0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AE7F1AE-824A-62AA-E73C-B6D3D97C5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A83C198-9F5A-1B38-4B28-2FBB06DA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B95BD29-9CA6-A52E-F488-8FB0A9A7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7952FC-59B9-E237-957B-4913A96F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6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CC353-C6FD-174E-A295-4635871C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309F4F5-AFFF-EF07-F2D0-781C22F61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6082BA9-8C47-DC21-30C0-5038261E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E0FAB7-C246-EF9B-276D-919FA8B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6C4E1D-662E-E5E9-4334-44FFE79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5A0BC9F-3CDC-9B64-139C-E6D58B35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141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E9C824-9549-80BF-CB1F-665B2240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117DD5-5DAB-9A01-AAAC-2FA6D8B9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D8D250-C937-DE94-96E1-81B307DD9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F52D-1F19-4B72-8D30-08F383A5A308}" type="datetimeFigureOut">
              <a:rPr lang="nb-NO" smtClean="0"/>
              <a:t>09.11.2023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3C2239-650D-0A0C-7B4B-0E441B20B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C81D761-2992-FB13-C5E7-9EBC08531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67744-EF88-43B8-A30B-205F90BD07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734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maps.arcgis.com/stories/98170d5537d54c849d4e4dccd98c9e9a" TargetMode="External"/><Relationship Id="rId2" Type="http://schemas.openxmlformats.org/officeDocument/2006/relationships/hyperlink" Target="https://www.baerum.kommune.no/politikk-og-samfunn/samfunnsutvikling/stedsutvikling-i-barum/stabekk/stabekk-sentru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FD3E645-9B40-A9AA-3100-80F3FF807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87"/>
          <a:stretch/>
        </p:blipFill>
        <p:spPr>
          <a:xfrm>
            <a:off x="0" y="0"/>
            <a:ext cx="12207592" cy="685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6B57F8-9CBE-4AE9-B57C-3F53B1D8F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4397" y="1978415"/>
            <a:ext cx="6998364" cy="42970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F5926-1007-4995-967C-F02ED7244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1839" y="3223784"/>
            <a:ext cx="6107111" cy="140536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149" dirty="0"/>
              <a:t>Detaljregulering gater og byrom </a:t>
            </a:r>
            <a:br>
              <a:rPr lang="nb-NO" sz="3149" dirty="0"/>
            </a:br>
            <a:r>
              <a:rPr lang="nb-NO" sz="3149" dirty="0"/>
              <a:t>Stabekk sentrum</a:t>
            </a:r>
            <a:br>
              <a:rPr lang="nb-NO" sz="3149" dirty="0"/>
            </a:br>
            <a:r>
              <a:rPr lang="nb-NO" sz="2800" dirty="0"/>
              <a:t>Åpent møte - høringsperioden</a:t>
            </a:r>
            <a:endParaRPr lang="nb-NO" sz="28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2C179-AB9A-4649-A6DE-AA1A5B6D0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4587" y="4691900"/>
            <a:ext cx="6107111" cy="355961"/>
          </a:xfrm>
        </p:spPr>
        <p:txBody>
          <a:bodyPr>
            <a:normAutofit fontScale="25000" lnSpcReduction="20000"/>
          </a:bodyPr>
          <a:lstStyle/>
          <a:p>
            <a:r>
              <a:rPr lang="nb-NO" sz="7200" dirty="0"/>
              <a:t>09.11.23</a:t>
            </a:r>
          </a:p>
          <a:p>
            <a:r>
              <a:rPr lang="nb-NO" sz="6400" dirty="0"/>
              <a:t>Regulering Bærum Kommune</a:t>
            </a:r>
          </a:p>
        </p:txBody>
      </p:sp>
    </p:spTree>
    <p:extLst>
      <p:ext uri="{BB962C8B-B14F-4D97-AF65-F5344CB8AC3E}">
        <p14:creationId xmlns:p14="http://schemas.microsoft.com/office/powerpoint/2010/main" val="226193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90A558D-F010-3C74-2B2B-05972D15A766}"/>
              </a:ext>
            </a:extLst>
          </p:cNvPr>
          <p:cNvSpPr txBox="1"/>
          <p:nvPr/>
        </p:nvSpPr>
        <p:spPr>
          <a:xfrm>
            <a:off x="867342" y="2211511"/>
            <a:ext cx="11324657" cy="2168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+mj-lt"/>
                <a:ea typeface="+mj-ea"/>
                <a:cs typeface="+mj-cs"/>
                <a:hlinkClick r:id="rId2"/>
              </a:rPr>
              <a:t>Nettside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3d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hlinkClick r:id="rId3"/>
              </a:rPr>
              <a:t>modell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232ED75-446C-20A0-D7EE-496122849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37470"/>
            <a:ext cx="12192000" cy="27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1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566E27-001B-40ED-BA4C-CBADBA7A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din mening!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A2BEB-1E1E-9E32-0451-6F0E809B0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b-NO" b="1" i="0" dirty="0">
                <a:solidFill>
                  <a:srgbClr val="002625"/>
                </a:solidFill>
                <a:effectLst/>
              </a:rPr>
              <a:t>Høringsfristen for uttalelser er 01.12.2023 </a:t>
            </a:r>
          </a:p>
          <a:p>
            <a:pPr marL="0" indent="0" algn="l">
              <a:buNone/>
            </a:pPr>
            <a:r>
              <a:rPr lang="nb-NO" b="0" i="0" dirty="0">
                <a:solidFill>
                  <a:srgbClr val="304E4E"/>
                </a:solidFill>
                <a:effectLst/>
              </a:rPr>
              <a:t>Merknader til planarbeidet sendes innen fristen til: </a:t>
            </a:r>
          </a:p>
          <a:p>
            <a:pPr marL="0" indent="0" algn="l">
              <a:buNone/>
            </a:pPr>
            <a:r>
              <a:rPr lang="nb-NO" b="0" i="0" dirty="0">
                <a:solidFill>
                  <a:srgbClr val="304E4E"/>
                </a:solidFill>
                <a:effectLst/>
              </a:rPr>
              <a:t>E-post: post@baerum.kommune.no eller </a:t>
            </a:r>
          </a:p>
          <a:p>
            <a:pPr marL="0" indent="0" algn="l">
              <a:buNone/>
            </a:pPr>
            <a:r>
              <a:rPr lang="nb-NO" b="0" i="0" dirty="0">
                <a:solidFill>
                  <a:srgbClr val="304E4E"/>
                </a:solidFill>
                <a:effectLst/>
              </a:rPr>
              <a:t>Bærum kommune, Regulering, Postboks 700, 1304 Sandvika.</a:t>
            </a:r>
          </a:p>
          <a:p>
            <a:pPr marL="0" indent="0" algn="l">
              <a:buNone/>
            </a:pPr>
            <a:endParaRPr lang="nb-NO" b="0" i="0" dirty="0">
              <a:solidFill>
                <a:srgbClr val="304E4E"/>
              </a:solidFill>
              <a:effectLst/>
            </a:endParaRPr>
          </a:p>
          <a:p>
            <a:pPr marL="0" indent="0" algn="l">
              <a:buNone/>
            </a:pPr>
            <a:r>
              <a:rPr lang="nb-NO" b="0" i="0" dirty="0">
                <a:solidFill>
                  <a:srgbClr val="304E4E"/>
                </a:solidFill>
                <a:effectLst/>
              </a:rPr>
              <a:t>Merk henvendelsen med </a:t>
            </a:r>
            <a:r>
              <a:rPr lang="nb-NO" b="1" i="0" dirty="0" err="1">
                <a:solidFill>
                  <a:srgbClr val="304E4E"/>
                </a:solidFill>
                <a:effectLst/>
              </a:rPr>
              <a:t>arkivsakID</a:t>
            </a:r>
            <a:r>
              <a:rPr lang="nb-NO" b="1" i="0" dirty="0">
                <a:solidFill>
                  <a:srgbClr val="304E4E"/>
                </a:solidFill>
                <a:effectLst/>
              </a:rPr>
              <a:t> 20/3904</a:t>
            </a:r>
            <a:r>
              <a:rPr lang="nb-NO" b="0" i="0" dirty="0">
                <a:solidFill>
                  <a:srgbClr val="304E4E"/>
                </a:solidFill>
                <a:effectLst/>
              </a:rPr>
              <a:t> og </a:t>
            </a:r>
            <a:r>
              <a:rPr lang="nb-NO" b="1" i="0" dirty="0" err="1">
                <a:solidFill>
                  <a:srgbClr val="304E4E"/>
                </a:solidFill>
                <a:effectLst/>
              </a:rPr>
              <a:t>planID</a:t>
            </a:r>
            <a:r>
              <a:rPr lang="nb-NO" b="1" i="0" dirty="0">
                <a:solidFill>
                  <a:srgbClr val="304E4E"/>
                </a:solidFill>
                <a:effectLst/>
              </a:rPr>
              <a:t> 2021006</a:t>
            </a:r>
            <a:r>
              <a:rPr lang="nb-NO" b="0" i="0" dirty="0">
                <a:solidFill>
                  <a:srgbClr val="304E4E"/>
                </a:solidFill>
                <a:effectLst/>
              </a:rPr>
              <a:t>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829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64CD1B62-2AD7-51F9-0C4C-5EA14229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Planen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89E927D-D964-1260-768F-8EA9EA533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4" r="7455" b="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0478D36-FB7C-0A43-B6B2-2D78C2E8812D}"/>
              </a:ext>
            </a:extLst>
          </p:cNvPr>
          <p:cNvSpPr txBox="1"/>
          <p:nvPr/>
        </p:nvSpPr>
        <p:spPr>
          <a:xfrm>
            <a:off x="7531609" y="2434201"/>
            <a:ext cx="4657341" cy="4120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Oppfølging</a:t>
            </a:r>
            <a:r>
              <a:rPr lang="en-US" sz="2000" dirty="0"/>
              <a:t> av </a:t>
            </a:r>
            <a:r>
              <a:rPr lang="en-US" sz="2000" dirty="0" err="1"/>
              <a:t>områderegulering</a:t>
            </a:r>
            <a:endParaRPr lang="en-US" sz="2000" b="0" i="0" dirty="0">
              <a:effectLst/>
            </a:endParaRP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Offentlig</a:t>
            </a:r>
            <a:r>
              <a:rPr lang="en-US" sz="2000" dirty="0"/>
              <a:t> plan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US" sz="2000" dirty="0"/>
              <a:t> </a:t>
            </a: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Mer </a:t>
            </a:r>
            <a:r>
              <a:rPr lang="en-US" sz="2000" dirty="0" err="1"/>
              <a:t>detaljert</a:t>
            </a:r>
            <a:r>
              <a:rPr lang="en-US" sz="2000" dirty="0"/>
              <a:t> </a:t>
            </a:r>
            <a:r>
              <a:rPr lang="en-US" sz="2000" dirty="0" err="1"/>
              <a:t>gateprinsipper</a:t>
            </a:r>
            <a:endParaRPr lang="en-US" sz="2000" b="0" i="0" dirty="0">
              <a:effectLst/>
            </a:endParaRP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Koordinering</a:t>
            </a:r>
            <a:r>
              <a:rPr lang="en-US" sz="2000" dirty="0"/>
              <a:t> private </a:t>
            </a:r>
            <a:r>
              <a:rPr lang="en-US" sz="2000" dirty="0" err="1"/>
              <a:t>detaljreguleringer</a:t>
            </a:r>
            <a:r>
              <a:rPr lang="en-US" sz="2000" dirty="0"/>
              <a:t> </a:t>
            </a: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Tilpasning</a:t>
            </a:r>
            <a:r>
              <a:rPr lang="en-US" sz="2000" dirty="0"/>
              <a:t> mot </a:t>
            </a:r>
            <a:r>
              <a:rPr lang="en-US" sz="2000" dirty="0" err="1"/>
              <a:t>dagens</a:t>
            </a:r>
            <a:r>
              <a:rPr lang="en-US" sz="2000" dirty="0"/>
              <a:t> </a:t>
            </a:r>
            <a:r>
              <a:rPr lang="en-US" sz="2000" dirty="0" err="1"/>
              <a:t>situasjon</a:t>
            </a:r>
            <a:endParaRPr lang="en-US" sz="2000" dirty="0"/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Rammene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plass</a:t>
            </a:r>
            <a:r>
              <a:rPr lang="en-US" sz="2000" dirty="0"/>
              <a:t> for </a:t>
            </a:r>
            <a:r>
              <a:rPr lang="en-US" sz="2000" dirty="0" err="1"/>
              <a:t>realiseringen</a:t>
            </a:r>
            <a:endParaRPr lang="en-US" sz="20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174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tekst, tegning, sketch, diagram&#10;&#10;Automatisk generert beskrivelse">
            <a:extLst>
              <a:ext uri="{FF2B5EF4-FFF2-40B4-BE49-F238E27FC236}">
                <a16:creationId xmlns:a16="http://schemas.microsoft.com/office/drawing/2014/main" id="{9684BE70-B197-8E3D-0DC9-C7E33EC1E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r="26819" b="-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65C1E9D-8C9C-852F-1D00-C0461B06E7BD}"/>
              </a:ext>
            </a:extLst>
          </p:cNvPr>
          <p:cNvSpPr txBox="1"/>
          <p:nvPr/>
        </p:nvSpPr>
        <p:spPr>
          <a:xfrm>
            <a:off x="6803408" y="2470245"/>
            <a:ext cx="4613005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 gangs </a:t>
            </a:r>
            <a:r>
              <a:rPr lang="en-US" sz="2000" dirty="0" err="1"/>
              <a:t>behandling</a:t>
            </a:r>
            <a:r>
              <a:rPr lang="en-US" sz="2000" dirty="0"/>
              <a:t> </a:t>
            </a:r>
            <a:r>
              <a:rPr lang="en-US" sz="2000" dirty="0" err="1"/>
              <a:t>planutvalg</a:t>
            </a:r>
            <a:endParaRPr lang="en-US" sz="20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Vedtak</a:t>
            </a:r>
            <a:endParaRPr lang="en-US" sz="20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Høring</a:t>
            </a:r>
            <a:r>
              <a:rPr lang="en-US" sz="2000" dirty="0"/>
              <a:t> </a:t>
            </a:r>
            <a:r>
              <a:rPr lang="en-US" sz="2000" dirty="0" err="1"/>
              <a:t>offentlig</a:t>
            </a:r>
            <a:r>
              <a:rPr lang="en-US" sz="2000" dirty="0"/>
              <a:t> </a:t>
            </a:r>
            <a:r>
              <a:rPr lang="en-US" sz="2000" dirty="0" err="1"/>
              <a:t>ettersyn</a:t>
            </a:r>
            <a:endParaRPr lang="en-US" sz="20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000" b="1" i="0" dirty="0">
              <a:effectLst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i="0" dirty="0" err="1">
                <a:effectLst/>
              </a:rPr>
              <a:t>Høringsfristen</a:t>
            </a:r>
            <a:r>
              <a:rPr lang="en-US" sz="2400" b="1" i="0" dirty="0">
                <a:effectLst/>
              </a:rPr>
              <a:t> for </a:t>
            </a:r>
            <a:r>
              <a:rPr lang="en-US" sz="2400" b="1" i="0" dirty="0" err="1">
                <a:effectLst/>
              </a:rPr>
              <a:t>uttalelser</a:t>
            </a:r>
            <a:r>
              <a:rPr lang="en-US" sz="2400" b="1" dirty="0"/>
              <a:t>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i="0" dirty="0">
                <a:effectLst/>
              </a:rPr>
              <a:t>01.12.2023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2000" b="0" i="0" dirty="0">
                <a:effectLst/>
              </a:rPr>
            </a:br>
            <a:endParaRPr lang="en-US" sz="20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DA61525-3659-2C99-6491-E53806D2E29E}"/>
              </a:ext>
            </a:extLst>
          </p:cNvPr>
          <p:cNvSpPr txBox="1"/>
          <p:nvPr/>
        </p:nvSpPr>
        <p:spPr>
          <a:xfrm>
            <a:off x="6803409" y="1282599"/>
            <a:ext cx="390338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Planforslag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917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431E9E-0F40-6386-FC4A-A2EC08A1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-287" r="20360" b="-1576"/>
          <a:stretch/>
        </p:blipFill>
        <p:spPr bwMode="auto">
          <a:xfrm>
            <a:off x="0" y="616695"/>
            <a:ext cx="8613058" cy="562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0478D36-FB7C-0A43-B6B2-2D78C2E8812D}"/>
              </a:ext>
            </a:extLst>
          </p:cNvPr>
          <p:cNvSpPr txBox="1"/>
          <p:nvPr/>
        </p:nvSpPr>
        <p:spPr>
          <a:xfrm>
            <a:off x="8785933" y="1557619"/>
            <a:ext cx="32301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0" i="0" dirty="0">
              <a:effectLst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</a:rPr>
              <a:t>Fylkes</a:t>
            </a:r>
            <a:r>
              <a:rPr lang="en-US" sz="2000" b="1" dirty="0" err="1"/>
              <a:t>veien</a:t>
            </a:r>
            <a:r>
              <a:rPr lang="en-US" sz="2000" dirty="0"/>
              <a:t>: </a:t>
            </a:r>
            <a:r>
              <a:rPr lang="en-US" sz="2000" dirty="0" err="1"/>
              <a:t>Gamle</a:t>
            </a:r>
            <a:r>
              <a:rPr lang="en-US" sz="2000" dirty="0"/>
              <a:t> </a:t>
            </a:r>
            <a:r>
              <a:rPr lang="en-US" sz="2000" dirty="0" err="1"/>
              <a:t>Drammensveien</a:t>
            </a:r>
            <a:r>
              <a:rPr lang="en-US" sz="2000" dirty="0"/>
              <a:t>, </a:t>
            </a:r>
            <a:r>
              <a:rPr lang="en-US" sz="2000" dirty="0" err="1"/>
              <a:t>Gamle</a:t>
            </a:r>
            <a:r>
              <a:rPr lang="en-US" sz="2000" dirty="0"/>
              <a:t> </a:t>
            </a:r>
            <a:r>
              <a:rPr lang="en-US" sz="2000" dirty="0" err="1"/>
              <a:t>Ringeriksvei</a:t>
            </a:r>
            <a:endParaRPr lang="en-US" sz="20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</a:rPr>
              <a:t>Kommunale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gater</a:t>
            </a:r>
            <a:r>
              <a:rPr lang="en-US" sz="2000" b="0" i="0" dirty="0">
                <a:effectLst/>
              </a:rPr>
              <a:t>: </a:t>
            </a:r>
            <a:r>
              <a:rPr lang="en-US" sz="2000" b="0" i="0" dirty="0" err="1">
                <a:effectLst/>
              </a:rPr>
              <a:t>Jernbaneveien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Nyveien</a:t>
            </a:r>
            <a:endParaRPr lang="en-US" sz="2000" b="0" i="0" dirty="0">
              <a:effectLst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</a:rPr>
              <a:t>Stasjonstorget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parkering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adkomst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øst</a:t>
            </a:r>
            <a:endParaRPr lang="en-US" sz="2000" b="0" i="0" dirty="0">
              <a:effectLst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Gang- </a:t>
            </a:r>
            <a:r>
              <a:rPr lang="en-US" sz="2000" b="1" i="0" dirty="0" err="1">
                <a:effectLst/>
              </a:rPr>
              <a:t>og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sykkelvei</a:t>
            </a:r>
            <a:r>
              <a:rPr lang="en-US" sz="2000" b="1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fra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Jernbaneveien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til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Gamle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Ringeriksvei</a:t>
            </a:r>
            <a:endParaRPr lang="en-US" sz="2000" b="0" i="0" dirty="0">
              <a:effectLst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89E5EB7-4F1F-FA86-ACD4-B47185AF0B65}"/>
              </a:ext>
            </a:extLst>
          </p:cNvPr>
          <p:cNvSpPr txBox="1"/>
          <p:nvPr/>
        </p:nvSpPr>
        <p:spPr>
          <a:xfrm>
            <a:off x="8848931" y="1141337"/>
            <a:ext cx="279246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 err="1">
                <a:effectLst/>
              </a:rPr>
              <a:t>Planområdet</a:t>
            </a:r>
            <a:endParaRPr lang="en-US" sz="28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571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BAA039-ECCD-4749-1143-FED36654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nb-NO" sz="3600" dirty="0"/>
              <a:t>Fra vei til gate</a:t>
            </a:r>
            <a:br>
              <a:rPr lang="nb-NO" sz="3600" dirty="0"/>
            </a:br>
            <a:r>
              <a:rPr lang="nb-NO" sz="2200" dirty="0"/>
              <a:t>Gamle Drammensveien-Gamle Ringeriksvei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36000F-3D0F-E3BA-C29C-E27505C60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nb-NO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rioriterer buss, gående og syklende, og skal gi et aktivt og variert byliv. </a:t>
            </a:r>
          </a:p>
          <a:p>
            <a:r>
              <a:rPr lang="nb-NO" sz="18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b-NO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rede fortau, areal for byliv, og prioriterte krysningspunkter for myke trafikanter på tvers av gaten.</a:t>
            </a:r>
            <a:endParaRPr lang="nb-NO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46FB57E-3921-C61C-5662-199E2EA57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48"/>
          <a:stretch/>
        </p:blipFill>
        <p:spPr>
          <a:xfrm rot="10800000"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477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BAA039-ECCD-4749-1143-FED36654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011"/>
            <a:ext cx="3758738" cy="1191258"/>
          </a:xfrm>
        </p:spPr>
        <p:txBody>
          <a:bodyPr/>
          <a:lstStyle/>
          <a:p>
            <a:r>
              <a:rPr lang="nb-NO" dirty="0"/>
              <a:t>Fra vei til gate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36000F-3D0F-E3BA-C29C-E27505C60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99333"/>
            <a:ext cx="3758738" cy="32350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nb-NO" b="0" i="0" dirty="0">
                <a:solidFill>
                  <a:srgbClr val="304E4E"/>
                </a:solidFill>
                <a:effectLst/>
              </a:rPr>
              <a:t>Tosidig fortau </a:t>
            </a:r>
          </a:p>
          <a:p>
            <a:pPr>
              <a:lnSpc>
                <a:spcPct val="170000"/>
              </a:lnSpc>
            </a:pPr>
            <a:r>
              <a:rPr lang="nb-NO" b="0" i="0" dirty="0">
                <a:solidFill>
                  <a:srgbClr val="304E4E"/>
                </a:solidFill>
                <a:effectLst/>
              </a:rPr>
              <a:t>Gatetrær der det er plass til dette. </a:t>
            </a:r>
          </a:p>
          <a:p>
            <a:pPr>
              <a:lnSpc>
                <a:spcPct val="170000"/>
              </a:lnSpc>
            </a:pPr>
            <a:r>
              <a:rPr lang="nb-NO" dirty="0">
                <a:solidFill>
                  <a:srgbClr val="304E4E"/>
                </a:solidFill>
              </a:rPr>
              <a:t>T</a:t>
            </a:r>
            <a:r>
              <a:rPr lang="nb-NO" b="0" i="0" dirty="0">
                <a:solidFill>
                  <a:srgbClr val="304E4E"/>
                </a:solidFill>
                <a:effectLst/>
              </a:rPr>
              <a:t>osidig sykkelfelt på nivå med kjørebanen.</a:t>
            </a:r>
          </a:p>
          <a:p>
            <a:pPr>
              <a:lnSpc>
                <a:spcPct val="170000"/>
              </a:lnSpc>
            </a:pPr>
            <a:r>
              <a:rPr lang="nb-NO" dirty="0">
                <a:solidFill>
                  <a:srgbClr val="304E4E"/>
                </a:solidFill>
              </a:rPr>
              <a:t>Kantstopp for buss</a:t>
            </a:r>
            <a:endParaRPr lang="nb-NO" dirty="0"/>
          </a:p>
        </p:txBody>
      </p:sp>
      <p:pic>
        <p:nvPicPr>
          <p:cNvPr id="5" name="Bilde 4" descr="Et bilde som inneholder tekst, diagram, Teknisk tegning, sketch&#10;&#10;Automatisk generert beskrivelse">
            <a:extLst>
              <a:ext uri="{FF2B5EF4-FFF2-40B4-BE49-F238E27FC236}">
                <a16:creationId xmlns:a16="http://schemas.microsoft.com/office/drawing/2014/main" id="{A6CB57AE-D1CD-A87D-4A3F-C9DA396D5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t="3333" r="18821" b="4751"/>
          <a:stretch/>
        </p:blipFill>
        <p:spPr>
          <a:xfrm>
            <a:off x="4801985" y="182880"/>
            <a:ext cx="7390015" cy="63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61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BAA039-ECCD-4749-1143-FED36654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anchor="b">
            <a:normAutofit/>
          </a:bodyPr>
          <a:lstStyle/>
          <a:p>
            <a:r>
              <a:rPr lang="nb-NO" sz="4000"/>
              <a:t>Nyveien</a:t>
            </a:r>
          </a:p>
        </p:txBody>
      </p:sp>
      <p:pic>
        <p:nvPicPr>
          <p:cNvPr id="6" name="Bilde 5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C190A5BB-64EE-C8E5-B51D-BA0889C7D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4" r="1" b="26795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36000F-3D0F-E3BA-C29C-E27505C60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>
            <a:normAutofit/>
          </a:bodyPr>
          <a:lstStyle/>
          <a:p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To alternativer til høring</a:t>
            </a:r>
          </a:p>
          <a:p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Alternativ a – krever grunnerverv, gate- veinormal krav til </a:t>
            </a:r>
            <a:r>
              <a:rPr lang="nb-NO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vedlikeholdsareal</a:t>
            </a: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000" dirty="0">
                <a:latin typeface="Calibri" panose="020F0502020204030204" pitchFamily="34" charset="0"/>
                <a:cs typeface="Calibri" panose="020F0502020204030204" pitchFamily="34" charset="0"/>
              </a:rPr>
              <a:t>Alternativ b – innenfor kommunal eiendom, redusert bredder</a:t>
            </a:r>
          </a:p>
          <a:p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Bilde 7" descr="Et bilde som inneholder kart, tekst, diagram&#10;&#10;Automatisk generert beskrivelse">
            <a:extLst>
              <a:ext uri="{FF2B5EF4-FFF2-40B4-BE49-F238E27FC236}">
                <a16:creationId xmlns:a16="http://schemas.microsoft.com/office/drawing/2014/main" id="{436BD77E-10E9-9B14-7ED0-F987A1227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-2" b="-2"/>
          <a:stretch/>
        </p:blipFill>
        <p:spPr>
          <a:xfrm>
            <a:off x="5186554" y="326444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F4DB4DF1-1E89-02C4-C7E3-3C017CA71206}"/>
              </a:ext>
            </a:extLst>
          </p:cNvPr>
          <p:cNvSpPr txBox="1"/>
          <p:nvPr/>
        </p:nvSpPr>
        <p:spPr>
          <a:xfrm>
            <a:off x="410307" y="293078"/>
            <a:ext cx="288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+mj-lt"/>
              </a:rPr>
              <a:t>Stasjonstorget</a:t>
            </a:r>
          </a:p>
        </p:txBody>
      </p:sp>
      <p:pic>
        <p:nvPicPr>
          <p:cNvPr id="4" name="Bilde 3" descr="Et bilde som inneholder tekst, kart, plan, diagram&#10;&#10;Automatisk generert beskrivelse">
            <a:extLst>
              <a:ext uri="{FF2B5EF4-FFF2-40B4-BE49-F238E27FC236}">
                <a16:creationId xmlns:a16="http://schemas.microsoft.com/office/drawing/2014/main" id="{6F43E8E0-629D-3A51-74BF-7AF10A125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20947"/>
          <a:stretch/>
        </p:blipFill>
        <p:spPr>
          <a:xfrm>
            <a:off x="4677294" y="0"/>
            <a:ext cx="7514706" cy="6858000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F63C340F-B884-2402-B1D9-38F85757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07" y="2803984"/>
            <a:ext cx="3916366" cy="32350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nb-NO" b="0" i="0" dirty="0">
                <a:solidFill>
                  <a:srgbClr val="304E4E"/>
                </a:solidFill>
                <a:effectLst/>
              </a:rPr>
              <a:t>Adkomst varelevering/driftskjøretøy ivaretas</a:t>
            </a:r>
          </a:p>
          <a:p>
            <a:pPr>
              <a:lnSpc>
                <a:spcPct val="170000"/>
              </a:lnSpc>
            </a:pPr>
            <a:endParaRPr lang="nb-NO" b="0" i="0" dirty="0">
              <a:solidFill>
                <a:srgbClr val="304E4E"/>
              </a:solidFill>
              <a:effectLst/>
            </a:endParaRPr>
          </a:p>
          <a:p>
            <a:pPr>
              <a:lnSpc>
                <a:spcPct val="170000"/>
              </a:lnSpc>
            </a:pPr>
            <a:r>
              <a:rPr lang="nb-NO" dirty="0">
                <a:solidFill>
                  <a:srgbClr val="304E4E"/>
                </a:solidFill>
              </a:rPr>
              <a:t>Pågår detaljregulering GDV 32-34</a:t>
            </a:r>
            <a:endParaRPr lang="nb-NO" b="0" i="0" dirty="0">
              <a:solidFill>
                <a:srgbClr val="304E4E"/>
              </a:solidFill>
              <a:effectLst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0FE12E1-F890-D42D-9BA8-F584F2D73872}"/>
              </a:ext>
            </a:extLst>
          </p:cNvPr>
          <p:cNvSpPr txBox="1"/>
          <p:nvPr/>
        </p:nvSpPr>
        <p:spPr>
          <a:xfrm>
            <a:off x="410307" y="818989"/>
            <a:ext cx="3663605" cy="1448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nb-NO" b="0" i="1" dirty="0">
                <a:solidFill>
                  <a:srgbClr val="304E4E"/>
                </a:solidFill>
                <a:effectLst/>
              </a:rPr>
              <a:t>Vedtak planutvalg: Gateparkering inntil felt S12 på stasjonsområdet fram til fylkesveien beholdes.</a:t>
            </a:r>
          </a:p>
        </p:txBody>
      </p:sp>
    </p:spTree>
    <p:extLst>
      <p:ext uri="{BB962C8B-B14F-4D97-AF65-F5344CB8AC3E}">
        <p14:creationId xmlns:p14="http://schemas.microsoft.com/office/powerpoint/2010/main" val="4227563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4DB4DF1-1E89-02C4-C7E3-3C017CA71206}"/>
              </a:ext>
            </a:extLst>
          </p:cNvPr>
          <p:cNvSpPr txBox="1"/>
          <p:nvPr/>
        </p:nvSpPr>
        <p:spPr>
          <a:xfrm>
            <a:off x="835155" y="525195"/>
            <a:ext cx="3986155" cy="2806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Pendlerparkering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jernbane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formål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Bilde 7" descr="Et bilde som inneholder sketch, plan&#10;&#10;Automatisk generert beskrivelse">
            <a:extLst>
              <a:ext uri="{FF2B5EF4-FFF2-40B4-BE49-F238E27FC236}">
                <a16:creationId xmlns:a16="http://schemas.microsoft.com/office/drawing/2014/main" id="{763A83C5-4C7B-06A7-02B5-D47F71127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r="3" b="3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F63C340F-B884-2402-B1D9-38F857571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0" i="0" dirty="0" err="1">
                <a:effectLst/>
              </a:rPr>
              <a:t>Mulighet</a:t>
            </a:r>
            <a:r>
              <a:rPr lang="en-US" sz="2000" b="0" i="0" dirty="0">
                <a:effectLst/>
              </a:rPr>
              <a:t> for kiss and ride - vending</a:t>
            </a:r>
          </a:p>
          <a:p>
            <a:endParaRPr lang="en-US" sz="2000" b="0" i="0" dirty="0">
              <a:effectLst/>
            </a:endParaRPr>
          </a:p>
          <a:p>
            <a:r>
              <a:rPr lang="en-US" sz="2000" b="0" i="0" dirty="0">
                <a:effectLst/>
              </a:rPr>
              <a:t>To </a:t>
            </a:r>
            <a:r>
              <a:rPr lang="en-US" sz="2000" b="0" i="0" dirty="0" err="1">
                <a:effectLst/>
              </a:rPr>
              <a:t>alternativer</a:t>
            </a:r>
            <a:r>
              <a:rPr lang="en-US" sz="2000" b="0" i="0" dirty="0">
                <a:effectLst/>
              </a:rPr>
              <a:t> – </a:t>
            </a:r>
            <a:r>
              <a:rPr lang="en-US" sz="2000" dirty="0" err="1"/>
              <a:t>vendehammer</a:t>
            </a:r>
            <a:r>
              <a:rPr lang="en-US" sz="2000" dirty="0"/>
              <a:t>, </a:t>
            </a:r>
            <a:r>
              <a:rPr lang="en-US" sz="2000" dirty="0" err="1"/>
              <a:t>snuplass</a:t>
            </a:r>
            <a:endParaRPr lang="en-US" sz="2000" b="0" i="0" dirty="0">
              <a:effectLst/>
            </a:endParaRPr>
          </a:p>
        </p:txBody>
      </p:sp>
      <p:pic>
        <p:nvPicPr>
          <p:cNvPr id="3" name="Bilde 2" descr="Et bilde som inneholder sketch, tegning, hus, kunst&#10;&#10;Automatisk generert beskrivelse">
            <a:extLst>
              <a:ext uri="{FF2B5EF4-FFF2-40B4-BE49-F238E27FC236}">
                <a16:creationId xmlns:a16="http://schemas.microsoft.com/office/drawing/2014/main" id="{E6ACD135-90D3-3C2B-0418-441258388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80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27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264</Words>
  <Application>Microsoft Office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Detaljregulering gater og byrom  Stabekk sentrum Åpent møte - høringsperioden</vt:lpstr>
      <vt:lpstr>Planen</vt:lpstr>
      <vt:lpstr>PowerPoint-presentasjon</vt:lpstr>
      <vt:lpstr>PowerPoint-presentasjon</vt:lpstr>
      <vt:lpstr>Fra vei til gate Gamle Drammensveien-Gamle Ringeriksvei</vt:lpstr>
      <vt:lpstr>Fra vei til gate</vt:lpstr>
      <vt:lpstr>Nyveien</vt:lpstr>
      <vt:lpstr>PowerPoint-presentasjon</vt:lpstr>
      <vt:lpstr>PowerPoint-presentasjon</vt:lpstr>
      <vt:lpstr>PowerPoint-presentasjon</vt:lpstr>
      <vt:lpstr>Si din mening!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Stabekk sentrum Orientering planer</dc:title>
  <dc:creator>Linn Løvik Francis</dc:creator>
  <cp:lastModifiedBy>Linn Løvik Francis</cp:lastModifiedBy>
  <cp:revision>15</cp:revision>
  <dcterms:created xsi:type="dcterms:W3CDTF">2023-05-23T14:01:08Z</dcterms:created>
  <dcterms:modified xsi:type="dcterms:W3CDTF">2023-11-09T14:27:28Z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3ecc0f-ccb9-4361-8333-eab9c279fcaa_Enabled">
    <vt:lpwstr>true</vt:lpwstr>
  </property>
  <property fmtid="{D5CDD505-2E9C-101B-9397-08002B2CF9AE}" pid="3" name="MSIP_Label_593ecc0f-ccb9-4361-8333-eab9c279fcaa_SetDate">
    <vt:lpwstr>2023-05-24T08:59:09Z</vt:lpwstr>
  </property>
  <property fmtid="{D5CDD505-2E9C-101B-9397-08002B2CF9AE}" pid="4" name="MSIP_Label_593ecc0f-ccb9-4361-8333-eab9c279fcaa_Method">
    <vt:lpwstr>Standard</vt:lpwstr>
  </property>
  <property fmtid="{D5CDD505-2E9C-101B-9397-08002B2CF9AE}" pid="5" name="MSIP_Label_593ecc0f-ccb9-4361-8333-eab9c279fcaa_Name">
    <vt:lpwstr>Intern</vt:lpwstr>
  </property>
  <property fmtid="{D5CDD505-2E9C-101B-9397-08002B2CF9AE}" pid="6" name="MSIP_Label_593ecc0f-ccb9-4361-8333-eab9c279fcaa_SiteId">
    <vt:lpwstr>07ba06ff-14f4-464b-b7e8-bc3a7e21e203</vt:lpwstr>
  </property>
  <property fmtid="{D5CDD505-2E9C-101B-9397-08002B2CF9AE}" pid="7" name="MSIP_Label_593ecc0f-ccb9-4361-8333-eab9c279fcaa_ActionId">
    <vt:lpwstr>67f38b1d-4338-4eca-8ee0-ed7ab2c21e3f</vt:lpwstr>
  </property>
  <property fmtid="{D5CDD505-2E9C-101B-9397-08002B2CF9AE}" pid="8" name="MSIP_Label_593ecc0f-ccb9-4361-8333-eab9c279fcaa_ContentBits">
    <vt:lpwstr>0</vt:lpwstr>
  </property>
</Properties>
</file>